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6" r:id="rId4"/>
    <p:sldId id="258" r:id="rId5"/>
    <p:sldId id="267" r:id="rId6"/>
    <p:sldId id="259" r:id="rId7"/>
    <p:sldId id="260" r:id="rId8"/>
    <p:sldId id="261" r:id="rId9"/>
    <p:sldId id="262" r:id="rId10"/>
    <p:sldId id="263" r:id="rId11"/>
    <p:sldId id="265" r:id="rId12"/>
    <p:sldId id="264"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88"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A7A3F-0AF5-4D93-BFA5-F022D21EE82C}" type="datetimeFigureOut">
              <a:rPr lang="en-US" smtClean="0"/>
              <a:t>8/2/2016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554C84-1DC5-4590-9066-4C144A21980F}" type="slidenum">
              <a:rPr lang="en-US" smtClean="0"/>
              <a:t>‹#›</a:t>
            </a:fld>
            <a:endParaRPr lang="en-US"/>
          </a:p>
        </p:txBody>
      </p:sp>
    </p:spTree>
    <p:extLst>
      <p:ext uri="{BB962C8B-B14F-4D97-AF65-F5344CB8AC3E}">
        <p14:creationId xmlns:p14="http://schemas.microsoft.com/office/powerpoint/2010/main" val="4041859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would have this quality?</a:t>
            </a:r>
            <a:endParaRPr lang="en-US" dirty="0"/>
          </a:p>
        </p:txBody>
      </p:sp>
      <p:sp>
        <p:nvSpPr>
          <p:cNvPr id="4" name="Slide Number Placeholder 3"/>
          <p:cNvSpPr>
            <a:spLocks noGrp="1"/>
          </p:cNvSpPr>
          <p:nvPr>
            <p:ph type="sldNum" sz="quarter" idx="10"/>
          </p:nvPr>
        </p:nvSpPr>
        <p:spPr/>
        <p:txBody>
          <a:bodyPr/>
          <a:lstStyle/>
          <a:p>
            <a:fld id="{DB554C84-1DC5-4590-9066-4C144A21980F}" type="slidenum">
              <a:rPr lang="en-US" smtClean="0"/>
              <a:t>2</a:t>
            </a:fld>
            <a:endParaRPr lang="en-US"/>
          </a:p>
        </p:txBody>
      </p:sp>
    </p:spTree>
    <p:extLst>
      <p:ext uri="{BB962C8B-B14F-4D97-AF65-F5344CB8AC3E}">
        <p14:creationId xmlns:p14="http://schemas.microsoft.com/office/powerpoint/2010/main" val="57794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a leader’s flowchart</a:t>
            </a:r>
            <a:r>
              <a:rPr lang="en-US" baseline="0" dirty="0" smtClean="0"/>
              <a:t> looks like.</a:t>
            </a:r>
            <a:endParaRPr lang="en-US" dirty="0"/>
          </a:p>
        </p:txBody>
      </p:sp>
      <p:sp>
        <p:nvSpPr>
          <p:cNvPr id="4" name="Slide Number Placeholder 3"/>
          <p:cNvSpPr>
            <a:spLocks noGrp="1"/>
          </p:cNvSpPr>
          <p:nvPr>
            <p:ph type="sldNum" sz="quarter" idx="10"/>
          </p:nvPr>
        </p:nvSpPr>
        <p:spPr/>
        <p:txBody>
          <a:bodyPr/>
          <a:lstStyle/>
          <a:p>
            <a:fld id="{DB554C84-1DC5-4590-9066-4C144A21980F}" type="slidenum">
              <a:rPr lang="en-US" smtClean="0"/>
              <a:t>12</a:t>
            </a:fld>
            <a:endParaRPr lang="en-US"/>
          </a:p>
        </p:txBody>
      </p:sp>
    </p:spTree>
    <p:extLst>
      <p:ext uri="{BB962C8B-B14F-4D97-AF65-F5344CB8AC3E}">
        <p14:creationId xmlns:p14="http://schemas.microsoft.com/office/powerpoint/2010/main" val="169612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2B8ACE-D120-45A5-A3F1-5604F3BD0491}"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255F1-09D2-4E3D-A359-492DAC039697}" type="slidenum">
              <a:rPr lang="en-US" smtClean="0"/>
              <a:t>‹#›</a:t>
            </a:fld>
            <a:endParaRPr lang="en-US"/>
          </a:p>
        </p:txBody>
      </p:sp>
    </p:spTree>
    <p:extLst>
      <p:ext uri="{BB962C8B-B14F-4D97-AF65-F5344CB8AC3E}">
        <p14:creationId xmlns:p14="http://schemas.microsoft.com/office/powerpoint/2010/main" val="272735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B8ACE-D120-45A5-A3F1-5604F3BD0491}"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255F1-09D2-4E3D-A359-492DAC039697}" type="slidenum">
              <a:rPr lang="en-US" smtClean="0"/>
              <a:t>‹#›</a:t>
            </a:fld>
            <a:endParaRPr lang="en-US"/>
          </a:p>
        </p:txBody>
      </p:sp>
    </p:spTree>
    <p:extLst>
      <p:ext uri="{BB962C8B-B14F-4D97-AF65-F5344CB8AC3E}">
        <p14:creationId xmlns:p14="http://schemas.microsoft.com/office/powerpoint/2010/main" val="371536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B8ACE-D120-45A5-A3F1-5604F3BD0491}"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255F1-09D2-4E3D-A359-492DAC039697}" type="slidenum">
              <a:rPr lang="en-US" smtClean="0"/>
              <a:t>‹#›</a:t>
            </a:fld>
            <a:endParaRPr lang="en-US"/>
          </a:p>
        </p:txBody>
      </p:sp>
    </p:spTree>
    <p:extLst>
      <p:ext uri="{BB962C8B-B14F-4D97-AF65-F5344CB8AC3E}">
        <p14:creationId xmlns:p14="http://schemas.microsoft.com/office/powerpoint/2010/main" val="231323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2B8ACE-D120-45A5-A3F1-5604F3BD0491}"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255F1-09D2-4E3D-A359-492DAC039697}" type="slidenum">
              <a:rPr lang="en-US" smtClean="0"/>
              <a:t>‹#›</a:t>
            </a:fld>
            <a:endParaRPr lang="en-US"/>
          </a:p>
        </p:txBody>
      </p:sp>
    </p:spTree>
    <p:extLst>
      <p:ext uri="{BB962C8B-B14F-4D97-AF65-F5344CB8AC3E}">
        <p14:creationId xmlns:p14="http://schemas.microsoft.com/office/powerpoint/2010/main" val="226477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2B8ACE-D120-45A5-A3F1-5604F3BD0491}"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255F1-09D2-4E3D-A359-492DAC039697}" type="slidenum">
              <a:rPr lang="en-US" smtClean="0"/>
              <a:t>‹#›</a:t>
            </a:fld>
            <a:endParaRPr lang="en-US"/>
          </a:p>
        </p:txBody>
      </p:sp>
    </p:spTree>
    <p:extLst>
      <p:ext uri="{BB962C8B-B14F-4D97-AF65-F5344CB8AC3E}">
        <p14:creationId xmlns:p14="http://schemas.microsoft.com/office/powerpoint/2010/main" val="3018550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2B8ACE-D120-45A5-A3F1-5604F3BD0491}"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255F1-09D2-4E3D-A359-492DAC039697}" type="slidenum">
              <a:rPr lang="en-US" smtClean="0"/>
              <a:t>‹#›</a:t>
            </a:fld>
            <a:endParaRPr lang="en-US"/>
          </a:p>
        </p:txBody>
      </p:sp>
    </p:spTree>
    <p:extLst>
      <p:ext uri="{BB962C8B-B14F-4D97-AF65-F5344CB8AC3E}">
        <p14:creationId xmlns:p14="http://schemas.microsoft.com/office/powerpoint/2010/main" val="259514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2B8ACE-D120-45A5-A3F1-5604F3BD0491}"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9255F1-09D2-4E3D-A359-492DAC039697}" type="slidenum">
              <a:rPr lang="en-US" smtClean="0"/>
              <a:t>‹#›</a:t>
            </a:fld>
            <a:endParaRPr lang="en-US"/>
          </a:p>
        </p:txBody>
      </p:sp>
    </p:spTree>
    <p:extLst>
      <p:ext uri="{BB962C8B-B14F-4D97-AF65-F5344CB8AC3E}">
        <p14:creationId xmlns:p14="http://schemas.microsoft.com/office/powerpoint/2010/main" val="192582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2B8ACE-D120-45A5-A3F1-5604F3BD0491}"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9255F1-09D2-4E3D-A359-492DAC039697}" type="slidenum">
              <a:rPr lang="en-US" smtClean="0"/>
              <a:t>‹#›</a:t>
            </a:fld>
            <a:endParaRPr lang="en-US"/>
          </a:p>
        </p:txBody>
      </p:sp>
    </p:spTree>
    <p:extLst>
      <p:ext uri="{BB962C8B-B14F-4D97-AF65-F5344CB8AC3E}">
        <p14:creationId xmlns:p14="http://schemas.microsoft.com/office/powerpoint/2010/main" val="14006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B8ACE-D120-45A5-A3F1-5604F3BD0491}"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9255F1-09D2-4E3D-A359-492DAC039697}" type="slidenum">
              <a:rPr lang="en-US" smtClean="0"/>
              <a:t>‹#›</a:t>
            </a:fld>
            <a:endParaRPr lang="en-US"/>
          </a:p>
        </p:txBody>
      </p:sp>
    </p:spTree>
    <p:extLst>
      <p:ext uri="{BB962C8B-B14F-4D97-AF65-F5344CB8AC3E}">
        <p14:creationId xmlns:p14="http://schemas.microsoft.com/office/powerpoint/2010/main" val="2051702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B8ACE-D120-45A5-A3F1-5604F3BD0491}"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255F1-09D2-4E3D-A359-492DAC039697}" type="slidenum">
              <a:rPr lang="en-US" smtClean="0"/>
              <a:t>‹#›</a:t>
            </a:fld>
            <a:endParaRPr lang="en-US"/>
          </a:p>
        </p:txBody>
      </p:sp>
    </p:spTree>
    <p:extLst>
      <p:ext uri="{BB962C8B-B14F-4D97-AF65-F5344CB8AC3E}">
        <p14:creationId xmlns:p14="http://schemas.microsoft.com/office/powerpoint/2010/main" val="122550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B8ACE-D120-45A5-A3F1-5604F3BD0491}"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255F1-09D2-4E3D-A359-492DAC039697}" type="slidenum">
              <a:rPr lang="en-US" smtClean="0"/>
              <a:t>‹#›</a:t>
            </a:fld>
            <a:endParaRPr lang="en-US"/>
          </a:p>
        </p:txBody>
      </p:sp>
    </p:spTree>
    <p:extLst>
      <p:ext uri="{BB962C8B-B14F-4D97-AF65-F5344CB8AC3E}">
        <p14:creationId xmlns:p14="http://schemas.microsoft.com/office/powerpoint/2010/main" val="4027724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B8ACE-D120-45A5-A3F1-5604F3BD0491}" type="datetimeFigureOut">
              <a:rPr lang="en-US" smtClean="0"/>
              <a:t>8/2/2016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255F1-09D2-4E3D-A359-492DAC039697}" type="slidenum">
              <a:rPr lang="en-US" smtClean="0"/>
              <a:t>‹#›</a:t>
            </a:fld>
            <a:endParaRPr lang="en-US"/>
          </a:p>
        </p:txBody>
      </p:sp>
    </p:spTree>
    <p:extLst>
      <p:ext uri="{BB962C8B-B14F-4D97-AF65-F5344CB8AC3E}">
        <p14:creationId xmlns:p14="http://schemas.microsoft.com/office/powerpoint/2010/main" val="3297054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772400" cy="2457450"/>
          </a:xfrm>
        </p:spPr>
        <p:txBody>
          <a:bodyPr/>
          <a:lstStyle/>
          <a:p>
            <a:r>
              <a:rPr lang="en-US" b="1" dirty="0" smtClean="0">
                <a:solidFill>
                  <a:schemeClr val="tx2">
                    <a:lumMod val="75000"/>
                  </a:schemeClr>
                </a:solidFill>
              </a:rPr>
              <a:t>Seven Qualities of a Good Leader</a:t>
            </a:r>
            <a:endParaRPr lang="en-US" b="1" dirty="0">
              <a:solidFill>
                <a:schemeClr val="tx2">
                  <a:lumMod val="75000"/>
                </a:schemeClr>
              </a:solidFill>
            </a:endParaRPr>
          </a:p>
        </p:txBody>
      </p:sp>
      <p:sp>
        <p:nvSpPr>
          <p:cNvPr id="3" name="Subtitle 2"/>
          <p:cNvSpPr>
            <a:spLocks noGrp="1"/>
          </p:cNvSpPr>
          <p:nvPr>
            <p:ph type="subTitle"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8000"/>
            <a:ext cx="64008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070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2600" y="0"/>
            <a:ext cx="3581400" cy="6494085"/>
          </a:xfrm>
          <a:prstGeom prst="rect">
            <a:avLst/>
          </a:prstGeom>
        </p:spPr>
        <p:txBody>
          <a:bodyPr wrap="square">
            <a:spAutoFit/>
          </a:bodyPr>
          <a:lstStyle/>
          <a:p>
            <a:r>
              <a:rPr lang="en-US" sz="3200" dirty="0">
                <a:solidFill>
                  <a:schemeClr val="tx2">
                    <a:lumMod val="75000"/>
                  </a:schemeClr>
                </a:solidFill>
              </a:rPr>
              <a:t>7. A good leader is committed to </a:t>
            </a:r>
            <a:r>
              <a:rPr lang="en-US" sz="3200" dirty="0">
                <a:solidFill>
                  <a:srgbClr val="FF0000"/>
                </a:solidFill>
              </a:rPr>
              <a:t>excellence</a:t>
            </a:r>
            <a:r>
              <a:rPr lang="en-US" sz="3200" dirty="0">
                <a:solidFill>
                  <a:schemeClr val="tx2">
                    <a:lumMod val="75000"/>
                  </a:schemeClr>
                </a:solidFill>
              </a:rPr>
              <a:t>. Second best does not lead to success. The good leader not only maintains high standards, but also is proactive in raising the bar in order to achieve excellence in all areas.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5200650" cy="6265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58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8610600" cy="6309420"/>
          </a:xfrm>
          <a:prstGeom prst="rect">
            <a:avLst/>
          </a:prstGeom>
        </p:spPr>
        <p:txBody>
          <a:bodyPr wrap="square">
            <a:spAutoFit/>
          </a:bodyPr>
          <a:lstStyle/>
          <a:p>
            <a:r>
              <a:rPr lang="en-US" sz="4000" dirty="0">
                <a:solidFill>
                  <a:schemeClr val="tx2">
                    <a:lumMod val="75000"/>
                  </a:schemeClr>
                </a:solidFill>
              </a:rPr>
              <a:t>These seven personal characteristics are foundational to good leadership. </a:t>
            </a:r>
            <a:endParaRPr lang="en-US" sz="4000" dirty="0" smtClean="0">
              <a:solidFill>
                <a:schemeClr val="tx2">
                  <a:lumMod val="75000"/>
                </a:schemeClr>
              </a:solidFill>
            </a:endParaRPr>
          </a:p>
          <a:p>
            <a:pPr marL="571500" indent="-571500">
              <a:buFont typeface="Arial" panose="020B0604020202020204" pitchFamily="34" charset="0"/>
              <a:buChar char="•"/>
            </a:pPr>
            <a:r>
              <a:rPr lang="en-US" sz="3600" dirty="0" smtClean="0">
                <a:solidFill>
                  <a:schemeClr val="tx2">
                    <a:lumMod val="75000"/>
                  </a:schemeClr>
                </a:solidFill>
              </a:rPr>
              <a:t>Some </a:t>
            </a:r>
            <a:r>
              <a:rPr lang="en-US" sz="3600" dirty="0">
                <a:solidFill>
                  <a:schemeClr val="tx2">
                    <a:lumMod val="75000"/>
                  </a:schemeClr>
                </a:solidFill>
              </a:rPr>
              <a:t>characteristics may be more naturally present in the personality of a leader. </a:t>
            </a:r>
            <a:endParaRPr lang="en-US" sz="3600" dirty="0" smtClean="0">
              <a:solidFill>
                <a:schemeClr val="tx2">
                  <a:lumMod val="75000"/>
                </a:schemeClr>
              </a:solidFill>
            </a:endParaRPr>
          </a:p>
          <a:p>
            <a:pPr marL="571500" indent="-571500">
              <a:buFont typeface="Arial" panose="020B0604020202020204" pitchFamily="34" charset="0"/>
              <a:buChar char="•"/>
            </a:pPr>
            <a:r>
              <a:rPr lang="en-US" sz="3600" dirty="0" smtClean="0">
                <a:solidFill>
                  <a:schemeClr val="tx2">
                    <a:lumMod val="75000"/>
                  </a:schemeClr>
                </a:solidFill>
              </a:rPr>
              <a:t>However</a:t>
            </a:r>
            <a:r>
              <a:rPr lang="en-US" sz="3600" dirty="0">
                <a:solidFill>
                  <a:schemeClr val="tx2">
                    <a:lumMod val="75000"/>
                  </a:schemeClr>
                </a:solidFill>
              </a:rPr>
              <a:t>, each of these characteristics can also be developed and strengthened</a:t>
            </a:r>
            <a:r>
              <a:rPr lang="en-US" sz="3600" dirty="0" smtClean="0">
                <a:solidFill>
                  <a:schemeClr val="tx2">
                    <a:lumMod val="75000"/>
                  </a:schemeClr>
                </a:solidFill>
              </a:rPr>
              <a:t>.</a:t>
            </a:r>
          </a:p>
          <a:p>
            <a:pPr marL="571500" indent="-571500">
              <a:buFont typeface="Arial" panose="020B0604020202020204" pitchFamily="34" charset="0"/>
              <a:buChar char="•"/>
            </a:pPr>
            <a:r>
              <a:rPr lang="en-US" sz="3600" dirty="0" smtClean="0">
                <a:solidFill>
                  <a:schemeClr val="tx2">
                    <a:lumMod val="75000"/>
                  </a:schemeClr>
                </a:solidFill>
              </a:rPr>
              <a:t> </a:t>
            </a:r>
            <a:r>
              <a:rPr lang="en-US" sz="3600" dirty="0">
                <a:solidFill>
                  <a:schemeClr val="tx2">
                    <a:lumMod val="75000"/>
                  </a:schemeClr>
                </a:solidFill>
              </a:rPr>
              <a:t>A good leader whether they naturally possess these qualities or not, will be diligent to consistently develop and strengthen them in their leadership role.</a:t>
            </a:r>
          </a:p>
        </p:txBody>
      </p:sp>
    </p:spTree>
    <p:extLst>
      <p:ext uri="{BB962C8B-B14F-4D97-AF65-F5344CB8AC3E}">
        <p14:creationId xmlns:p14="http://schemas.microsoft.com/office/powerpoint/2010/main" val="296592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tse1.mm.bing.net/th?&amp;id=HN.607993629471933532&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2296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564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cid:image002.jpg@01CED548.96919D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2106"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57400" y="838200"/>
            <a:ext cx="4724400" cy="769441"/>
          </a:xfrm>
          <a:prstGeom prst="rect">
            <a:avLst/>
          </a:prstGeom>
          <a:noFill/>
        </p:spPr>
        <p:txBody>
          <a:bodyPr wrap="square" rtlCol="0">
            <a:spAutoFit/>
          </a:bodyPr>
          <a:lstStyle/>
          <a:p>
            <a:r>
              <a:rPr lang="en-US" sz="4400" dirty="0" smtClean="0">
                <a:solidFill>
                  <a:schemeClr val="bg1">
                    <a:lumMod val="95000"/>
                  </a:schemeClr>
                </a:solidFill>
              </a:rPr>
              <a:t>That’s All!</a:t>
            </a:r>
            <a:endParaRPr lang="en-US" sz="4400" dirty="0">
              <a:solidFill>
                <a:schemeClr val="bg1">
                  <a:lumMod val="95000"/>
                </a:schemeClr>
              </a:solidFill>
            </a:endParaRPr>
          </a:p>
        </p:txBody>
      </p:sp>
    </p:spTree>
    <p:extLst>
      <p:ext uri="{BB962C8B-B14F-4D97-AF65-F5344CB8AC3E}">
        <p14:creationId xmlns:p14="http://schemas.microsoft.com/office/powerpoint/2010/main" val="562719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031873"/>
          </a:xfrm>
          <a:prstGeom prst="rect">
            <a:avLst/>
          </a:prstGeom>
        </p:spPr>
        <p:txBody>
          <a:bodyPr wrap="square">
            <a:spAutoFit/>
          </a:bodyPr>
          <a:lstStyle/>
          <a:p>
            <a:r>
              <a:rPr lang="en-US" sz="3200" dirty="0">
                <a:solidFill>
                  <a:schemeClr val="tx2">
                    <a:lumMod val="75000"/>
                  </a:schemeClr>
                </a:solidFill>
              </a:rPr>
              <a:t>1. A good leader has an exemplary character. It is of utmost importance that a leader is</a:t>
            </a:r>
            <a:r>
              <a:rPr lang="en-US" sz="3200" dirty="0">
                <a:solidFill>
                  <a:srgbClr val="FF0000"/>
                </a:solidFill>
              </a:rPr>
              <a:t> trustworthy </a:t>
            </a:r>
            <a:r>
              <a:rPr lang="en-US" sz="3200" dirty="0">
                <a:solidFill>
                  <a:schemeClr val="tx2">
                    <a:lumMod val="75000"/>
                  </a:schemeClr>
                </a:solidFill>
              </a:rPr>
              <a:t>to lead others. A leader needs to be trusted and be known to live their life with honestly and integrity. A good leader “walks the talk” and in doing so earns the right to have responsibility for others. True authority is born from respect for the good character and trustworthiness of the person who leads</a:t>
            </a:r>
            <a:r>
              <a:rPr lang="en-US" sz="3200"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2400"/>
            <a:ext cx="9144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5314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enreed.net/wp-content/uploads/2011/02/george-washington-pi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03" y="304800"/>
            <a:ext cx="8203997"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82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endParaRPr lang="en-US" sz="3600" dirty="0" smtClean="0">
              <a:solidFill>
                <a:schemeClr val="tx2">
                  <a:lumMod val="75000"/>
                </a:schemeClr>
              </a:solidFill>
            </a:endParaRPr>
          </a:p>
          <a:p>
            <a:r>
              <a:rPr lang="en-US" sz="3600" dirty="0" smtClean="0">
                <a:solidFill>
                  <a:schemeClr val="tx2">
                    <a:lumMod val="75000"/>
                  </a:schemeClr>
                </a:solidFill>
              </a:rPr>
              <a:t>2</a:t>
            </a:r>
            <a:r>
              <a:rPr lang="en-US" sz="3600" dirty="0">
                <a:solidFill>
                  <a:schemeClr val="tx2">
                    <a:lumMod val="75000"/>
                  </a:schemeClr>
                </a:solidFill>
              </a:rPr>
              <a:t>. A good leader is </a:t>
            </a:r>
            <a:r>
              <a:rPr lang="en-US" sz="3600" dirty="0">
                <a:solidFill>
                  <a:srgbClr val="FF0000"/>
                </a:solidFill>
              </a:rPr>
              <a:t>enthusiastic</a:t>
            </a:r>
            <a:r>
              <a:rPr lang="en-US" sz="3600" dirty="0">
                <a:solidFill>
                  <a:schemeClr val="tx2">
                    <a:lumMod val="75000"/>
                  </a:schemeClr>
                </a:solidFill>
              </a:rPr>
              <a:t> about their work or cause and also about their role as leader. People will respond more openly to a person of passion and dedication. Leaders need to be able to be a source of inspiration, and be a motivator towards the required action or cause. Although the responsibilities and roles of a leader may be different, the leader needs to be seen to be part of the team working towards the goal. This kind of leader will not be afraid to roll up their sleeves and get dirty.</a:t>
            </a:r>
          </a:p>
        </p:txBody>
      </p:sp>
    </p:spTree>
    <p:extLst>
      <p:ext uri="{BB962C8B-B14F-4D97-AF65-F5344CB8AC3E}">
        <p14:creationId xmlns:p14="http://schemas.microsoft.com/office/powerpoint/2010/main" val="754018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4.pictures.gi.zimbio.com/Nick+Saban+AllState+Sugar+Bowl+sLhWjSrvKm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76962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377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1"/>
            <a:ext cx="5410200" cy="6494085"/>
          </a:xfrm>
          <a:prstGeom prst="rect">
            <a:avLst/>
          </a:prstGeom>
        </p:spPr>
        <p:txBody>
          <a:bodyPr wrap="square">
            <a:spAutoFit/>
          </a:bodyPr>
          <a:lstStyle/>
          <a:p>
            <a:r>
              <a:rPr lang="en-US" sz="3200" dirty="0">
                <a:solidFill>
                  <a:schemeClr val="tx2">
                    <a:lumMod val="75000"/>
                  </a:schemeClr>
                </a:solidFill>
              </a:rPr>
              <a:t>3. A good leader is</a:t>
            </a:r>
            <a:r>
              <a:rPr lang="en-US" sz="3200" dirty="0">
                <a:solidFill>
                  <a:srgbClr val="FF0000"/>
                </a:solidFill>
              </a:rPr>
              <a:t> confident</a:t>
            </a:r>
            <a:r>
              <a:rPr lang="en-US" sz="3200" dirty="0">
                <a:solidFill>
                  <a:schemeClr val="tx2">
                    <a:lumMod val="75000"/>
                  </a:schemeClr>
                </a:solidFill>
              </a:rPr>
              <a:t>. In order to lead and set direction a leader needs to appear confident as a person and in the leadership role. Such a person inspires confidence in others and draws out the trust and best efforts of the team to complete the task well. A leader who conveys confidence towards the proposed objective inspires the best effort from team members.</a:t>
            </a:r>
          </a:p>
        </p:txBody>
      </p:sp>
      <p:pic>
        <p:nvPicPr>
          <p:cNvPr id="3076" name="Picture 4" descr="http://www.sandygluckman.com/wp-content/uploads/2009/04/Nelson_Mande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0"/>
            <a:ext cx="3832164"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64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4800600" cy="6001643"/>
          </a:xfrm>
          <a:prstGeom prst="rect">
            <a:avLst/>
          </a:prstGeom>
        </p:spPr>
        <p:txBody>
          <a:bodyPr wrap="square">
            <a:spAutoFit/>
          </a:bodyPr>
          <a:lstStyle/>
          <a:p>
            <a:endParaRPr lang="en-US" sz="3200" dirty="0" smtClean="0"/>
          </a:p>
          <a:p>
            <a:r>
              <a:rPr lang="en-US" sz="3200" dirty="0" smtClean="0">
                <a:solidFill>
                  <a:schemeClr val="tx2">
                    <a:lumMod val="75000"/>
                  </a:schemeClr>
                </a:solidFill>
              </a:rPr>
              <a:t>4</a:t>
            </a:r>
            <a:r>
              <a:rPr lang="en-US" sz="3200" dirty="0">
                <a:solidFill>
                  <a:schemeClr val="tx2">
                    <a:lumMod val="75000"/>
                  </a:schemeClr>
                </a:solidFill>
              </a:rPr>
              <a:t>. A leader also needs to </a:t>
            </a:r>
            <a:r>
              <a:rPr lang="en-US" sz="3200" dirty="0">
                <a:solidFill>
                  <a:srgbClr val="FF0000"/>
                </a:solidFill>
              </a:rPr>
              <a:t>function in an orderly </a:t>
            </a:r>
            <a:r>
              <a:rPr lang="en-US" sz="3200" dirty="0">
                <a:solidFill>
                  <a:schemeClr val="tx2">
                    <a:lumMod val="75000"/>
                  </a:schemeClr>
                </a:solidFill>
              </a:rPr>
              <a:t>and </a:t>
            </a:r>
            <a:r>
              <a:rPr lang="en-US" sz="3200" dirty="0">
                <a:solidFill>
                  <a:srgbClr val="FF0000"/>
                </a:solidFill>
              </a:rPr>
              <a:t>purposeful</a:t>
            </a:r>
            <a:r>
              <a:rPr lang="en-US" sz="3200" dirty="0">
                <a:solidFill>
                  <a:schemeClr val="tx2">
                    <a:lumMod val="75000"/>
                  </a:schemeClr>
                </a:solidFill>
              </a:rPr>
              <a:t> manner in situations of uncertainty. People look to the leader during times of uncertainty and unfamiliarity and find reassurance and security when the leader portrays confidence and a positive demeanor</a:t>
            </a:r>
            <a:r>
              <a:rPr lang="en-US" sz="3200" dirty="0"/>
              <a:t>.</a:t>
            </a:r>
          </a:p>
        </p:txBody>
      </p:sp>
      <p:pic>
        <p:nvPicPr>
          <p:cNvPr id="3" name="Picture 2" descr="http://www.magforliving.com/wp-content/uploads/2012/02/6-best-leaders-in-history-abraham-lincol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37021"/>
            <a:ext cx="2830657" cy="5079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8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8600" y="0"/>
            <a:ext cx="5105400" cy="6863417"/>
          </a:xfrm>
          <a:prstGeom prst="rect">
            <a:avLst/>
          </a:prstGeom>
        </p:spPr>
        <p:txBody>
          <a:bodyPr wrap="square">
            <a:spAutoFit/>
          </a:bodyPr>
          <a:lstStyle/>
          <a:p>
            <a:r>
              <a:rPr lang="en-US" sz="4000" dirty="0" smtClean="0">
                <a:solidFill>
                  <a:schemeClr val="tx2">
                    <a:lumMod val="75000"/>
                  </a:schemeClr>
                </a:solidFill>
              </a:rPr>
              <a:t>5</a:t>
            </a:r>
            <a:r>
              <a:rPr lang="en-US" sz="4000" dirty="0">
                <a:solidFill>
                  <a:schemeClr val="tx2">
                    <a:lumMod val="75000"/>
                  </a:schemeClr>
                </a:solidFill>
              </a:rPr>
              <a:t>. Good leaders are </a:t>
            </a:r>
            <a:r>
              <a:rPr lang="en-US" sz="4000" dirty="0">
                <a:solidFill>
                  <a:srgbClr val="FF0000"/>
                </a:solidFill>
              </a:rPr>
              <a:t>tolerant of ambiguity </a:t>
            </a:r>
            <a:r>
              <a:rPr lang="en-US" sz="4000" dirty="0">
                <a:solidFill>
                  <a:schemeClr val="tx2">
                    <a:lumMod val="75000"/>
                  </a:schemeClr>
                </a:solidFill>
              </a:rPr>
              <a:t>and remain </a:t>
            </a:r>
            <a:r>
              <a:rPr lang="en-US" sz="4000" dirty="0">
                <a:solidFill>
                  <a:srgbClr val="FF0000"/>
                </a:solidFill>
              </a:rPr>
              <a:t>calm</a:t>
            </a:r>
            <a:r>
              <a:rPr lang="en-US" sz="4000" dirty="0">
                <a:solidFill>
                  <a:schemeClr val="tx2">
                    <a:lumMod val="75000"/>
                  </a:schemeClr>
                </a:solidFill>
              </a:rPr>
              <a:t>, </a:t>
            </a:r>
            <a:r>
              <a:rPr lang="en-US" sz="4000" dirty="0">
                <a:solidFill>
                  <a:srgbClr val="FF0000"/>
                </a:solidFill>
              </a:rPr>
              <a:t>composed</a:t>
            </a:r>
            <a:r>
              <a:rPr lang="en-US" sz="4000" dirty="0">
                <a:solidFill>
                  <a:schemeClr val="tx2">
                    <a:lumMod val="75000"/>
                  </a:schemeClr>
                </a:solidFill>
              </a:rPr>
              <a:t> and </a:t>
            </a:r>
            <a:r>
              <a:rPr lang="en-US" sz="4000" dirty="0">
                <a:solidFill>
                  <a:srgbClr val="FF0000"/>
                </a:solidFill>
              </a:rPr>
              <a:t>steadfast</a:t>
            </a:r>
            <a:r>
              <a:rPr lang="en-US" sz="4000" dirty="0">
                <a:solidFill>
                  <a:schemeClr val="tx2">
                    <a:lumMod val="75000"/>
                  </a:schemeClr>
                </a:solidFill>
              </a:rPr>
              <a:t> to the main purpose. Storms, emotions, and crises come and go and a good leader takes these as part of the journey and keeps a cool head.</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35814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86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5715000" cy="6740307"/>
          </a:xfrm>
          <a:prstGeom prst="rect">
            <a:avLst/>
          </a:prstGeom>
        </p:spPr>
        <p:txBody>
          <a:bodyPr wrap="square">
            <a:spAutoFit/>
          </a:bodyPr>
          <a:lstStyle/>
          <a:p>
            <a:r>
              <a:rPr lang="en-US" sz="3600" dirty="0">
                <a:solidFill>
                  <a:schemeClr val="tx2">
                    <a:lumMod val="75000"/>
                  </a:schemeClr>
                </a:solidFill>
              </a:rPr>
              <a:t>6. A good leader as well as keeping the main goal in focus is able to think </a:t>
            </a:r>
            <a:r>
              <a:rPr lang="en-US" sz="3600" dirty="0">
                <a:solidFill>
                  <a:srgbClr val="FF0000"/>
                </a:solidFill>
              </a:rPr>
              <a:t>analytically</a:t>
            </a:r>
            <a:r>
              <a:rPr lang="en-US" sz="3600" dirty="0">
                <a:solidFill>
                  <a:schemeClr val="tx2">
                    <a:lumMod val="75000"/>
                  </a:schemeClr>
                </a:solidFill>
              </a:rPr>
              <a:t>. Not only does a good leader view a situation as a whole, but is able to break it down into sub parts for closer inspection. Not only is the goal in view but a good leader can break it down into manageable steps and make progress towards it</a:t>
            </a:r>
            <a:r>
              <a:rPr lang="en-US" dirty="0"/>
              <a: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182" y="17353"/>
            <a:ext cx="342669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57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550</Words>
  <Application>Microsoft Office PowerPoint</Application>
  <PresentationFormat>On-screen Show (4:3)</PresentationFormat>
  <Paragraphs>19</Paragraphs>
  <Slides>13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Seven Qualities of a Good Leader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Northwest Florida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Qualities of a Good Leader</dc:title>
  <dc:creator>Strunc, Iris</dc:creator>
  <cp:lastModifiedBy>Strunc, Iris</cp:lastModifiedBy>
  <cp:revision>28</cp:revision>
  <dcterms:created xsi:type="dcterms:W3CDTF">2014-11-25T23:17:21Z</dcterms:created>
  <dcterms:modified xsi:type="dcterms:W3CDTF">2016-08-02T23:57:34Z</dcterms:modified>
</cp:coreProperties>
</file>